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78" autoAdjust="0"/>
    <p:restoredTop sz="86323" autoAdjust="0"/>
  </p:normalViewPr>
  <p:slideViewPr>
    <p:cSldViewPr>
      <p:cViewPr varScale="1">
        <p:scale>
          <a:sx n="63" d="100"/>
          <a:sy n="63" d="100"/>
        </p:scale>
        <p:origin x="-15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8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E8FA5F29-5E12-4A61-89A6-3C65DD3652FB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8DB0BAA-1DAC-426E-BA6A-116439478F65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5F29-5E12-4A61-89A6-3C65DD3652FB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B0BAA-1DAC-426E-BA6A-116439478F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5F29-5E12-4A61-89A6-3C65DD3652FB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E8DB0BAA-1DAC-426E-BA6A-116439478F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5F29-5E12-4A61-89A6-3C65DD3652FB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B0BAA-1DAC-426E-BA6A-116439478F6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8FA5F29-5E12-4A61-89A6-3C65DD3652FB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E8DB0BAA-1DAC-426E-BA6A-116439478F6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5F29-5E12-4A61-89A6-3C65DD3652FB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B0BAA-1DAC-426E-BA6A-116439478F6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5F29-5E12-4A61-89A6-3C65DD3652FB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B0BAA-1DAC-426E-BA6A-116439478F6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5F29-5E12-4A61-89A6-3C65DD3652FB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B0BAA-1DAC-426E-BA6A-116439478F65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5F29-5E12-4A61-89A6-3C65DD3652FB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B0BAA-1DAC-426E-BA6A-116439478F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5F29-5E12-4A61-89A6-3C65DD3652FB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8DB0BAA-1DAC-426E-BA6A-116439478F6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5F29-5E12-4A61-89A6-3C65DD3652FB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B0BAA-1DAC-426E-BA6A-116439478F6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E8FA5F29-5E12-4A61-89A6-3C65DD3652FB}" type="datetimeFigureOut">
              <a:rPr lang="en-US" smtClean="0"/>
              <a:t>9/21/2012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E8DB0BAA-1DAC-426E-BA6A-116439478F6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/>
              <a:t>Meriam</a:t>
            </a:r>
            <a:r>
              <a:rPr lang="en-US" dirty="0"/>
              <a:t> </a:t>
            </a:r>
            <a:r>
              <a:rPr lang="en-US" dirty="0" smtClean="0"/>
              <a:t>Library, California </a:t>
            </a:r>
            <a:r>
              <a:rPr lang="en-US" dirty="0"/>
              <a:t>State University, Chico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0" i="0" u="none" strike="noStrike" kern="120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Evaluating Information: Applying the CRAAP Test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99689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148840" lvl="8" indent="0">
              <a:buNone/>
            </a:pPr>
            <a:r>
              <a:rPr lang="en-US" sz="4800" b="1" dirty="0" smtClean="0">
                <a:solidFill>
                  <a:schemeClr val="accent1"/>
                </a:solidFill>
              </a:rPr>
              <a:t>C</a:t>
            </a:r>
            <a:r>
              <a:rPr lang="en-US" sz="4800" dirty="0" smtClean="0"/>
              <a:t>urrency</a:t>
            </a:r>
          </a:p>
          <a:p>
            <a:pPr marL="2148840" lvl="8" indent="0">
              <a:buNone/>
            </a:pPr>
            <a:r>
              <a:rPr lang="en-US" sz="4800" b="1" dirty="0" smtClean="0">
                <a:solidFill>
                  <a:schemeClr val="accent1"/>
                </a:solidFill>
              </a:rPr>
              <a:t>R</a:t>
            </a:r>
            <a:r>
              <a:rPr lang="en-US" sz="4800" dirty="0" smtClean="0"/>
              <a:t>elevance</a:t>
            </a:r>
          </a:p>
          <a:p>
            <a:pPr marL="2148840" lvl="8" indent="0">
              <a:buNone/>
            </a:pPr>
            <a:r>
              <a:rPr lang="en-US" sz="4800" b="1" dirty="0" smtClean="0">
                <a:solidFill>
                  <a:schemeClr val="accent1"/>
                </a:solidFill>
              </a:rPr>
              <a:t>A</a:t>
            </a:r>
            <a:r>
              <a:rPr lang="en-US" sz="4800" dirty="0" smtClean="0"/>
              <a:t>uthority</a:t>
            </a:r>
          </a:p>
          <a:p>
            <a:pPr marL="2148840" lvl="8" indent="0">
              <a:buNone/>
            </a:pPr>
            <a:r>
              <a:rPr lang="en-US" sz="4800" b="1" dirty="0" smtClean="0">
                <a:solidFill>
                  <a:schemeClr val="accent1"/>
                </a:solidFill>
              </a:rPr>
              <a:t>A</a:t>
            </a:r>
            <a:r>
              <a:rPr lang="en-US" sz="4800" dirty="0" smtClean="0"/>
              <a:t>ccuracy</a:t>
            </a:r>
          </a:p>
          <a:p>
            <a:pPr marL="2148840" lvl="8" indent="0">
              <a:buNone/>
            </a:pPr>
            <a:r>
              <a:rPr lang="en-US" sz="4800" b="1" dirty="0" smtClean="0">
                <a:solidFill>
                  <a:schemeClr val="accent1"/>
                </a:solidFill>
              </a:rPr>
              <a:t>P</a:t>
            </a:r>
            <a:r>
              <a:rPr lang="en-US" sz="4800" dirty="0" smtClean="0"/>
              <a:t>urpose</a:t>
            </a:r>
            <a:endParaRPr lang="en-US" sz="4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Evaluation Criteria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63812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was the information published or posted?</a:t>
            </a:r>
          </a:p>
          <a:p>
            <a:r>
              <a:rPr lang="en-US" dirty="0" smtClean="0"/>
              <a:t>Has the information been revised or updated?</a:t>
            </a:r>
          </a:p>
          <a:p>
            <a:r>
              <a:rPr lang="en-US" dirty="0" smtClean="0"/>
              <a:t>Does your topic require current information, or will older sources work as well?</a:t>
            </a:r>
          </a:p>
          <a:p>
            <a:r>
              <a:rPr lang="en-US" dirty="0" smtClean="0"/>
              <a:t>Are the links functional?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Currency: The timeliness of the 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37759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/>
            <a:r>
              <a:rPr lang="en-US" dirty="0" smtClean="0"/>
              <a:t>Does the information relate to your topic or answer your question?</a:t>
            </a:r>
          </a:p>
          <a:p>
            <a:pPr marL="342900" indent="-342900"/>
            <a:r>
              <a:rPr lang="en-US" dirty="0" smtClean="0"/>
              <a:t>Who is the intended audience?</a:t>
            </a:r>
          </a:p>
          <a:p>
            <a:pPr marL="342900" indent="-342900"/>
            <a:r>
              <a:rPr lang="en-US" dirty="0" smtClean="0"/>
              <a:t>Is the information at an appropriate level (i.e. not too elementary or advanced for your needs)?</a:t>
            </a:r>
          </a:p>
          <a:p>
            <a:pPr marL="342900" indent="-342900"/>
            <a:r>
              <a:rPr lang="en-US" dirty="0" smtClean="0"/>
              <a:t>Have you looked at a variety of sources before determining this is one you will use?</a:t>
            </a:r>
          </a:p>
          <a:p>
            <a:pPr marL="342900" indent="-342900"/>
            <a:r>
              <a:rPr lang="en-US" dirty="0" smtClean="0"/>
              <a:t>Would you be comfortable citing this source in your research paper?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Relevance: The importance of the information</a:t>
            </a:r>
            <a:r>
              <a:rPr lang="en-US" baseline="0" dirty="0" smtClean="0"/>
              <a:t> </a:t>
            </a:r>
            <a:r>
              <a:rPr lang="en-US" dirty="0" smtClean="0"/>
              <a:t>for your needs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267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Who is the author/publisher/source/sponsor?</a:t>
            </a:r>
          </a:p>
          <a:p>
            <a:r>
              <a:rPr lang="en-US" dirty="0" smtClean="0"/>
              <a:t>What are the author's credentials or organizational affiliations?</a:t>
            </a:r>
          </a:p>
          <a:p>
            <a:r>
              <a:rPr lang="en-US" dirty="0" smtClean="0"/>
              <a:t>Is the author qualified to write on the topic?</a:t>
            </a:r>
          </a:p>
          <a:p>
            <a:r>
              <a:rPr lang="en-US" dirty="0" smtClean="0"/>
              <a:t>Is there contact information, such as a publisher or email address?</a:t>
            </a:r>
          </a:p>
          <a:p>
            <a:r>
              <a:rPr lang="en-US" dirty="0" smtClean="0"/>
              <a:t>Does the URL reveal anything about the author or source?</a:t>
            </a:r>
            <a:r>
              <a:rPr lang="en-US" baseline="0" dirty="0" smtClean="0"/>
              <a:t> E</a:t>
            </a:r>
            <a:r>
              <a:rPr lang="en-US" dirty="0" smtClean="0"/>
              <a:t>xamples: .com .</a:t>
            </a:r>
            <a:r>
              <a:rPr lang="en-US" dirty="0" err="1" smtClean="0"/>
              <a:t>edu</a:t>
            </a:r>
            <a:r>
              <a:rPr lang="en-US" dirty="0" smtClean="0"/>
              <a:t> .</a:t>
            </a:r>
            <a:r>
              <a:rPr lang="en-US" dirty="0" err="1" smtClean="0"/>
              <a:t>gov</a:t>
            </a:r>
            <a:r>
              <a:rPr lang="en-US" dirty="0" smtClean="0"/>
              <a:t> .org </a:t>
            </a:r>
            <a:r>
              <a:rPr lang="en-US" dirty="0" err="1" smtClean="0"/>
              <a:t>.net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Authority: The source of the 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52506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Where does the information come from?</a:t>
            </a:r>
          </a:p>
          <a:p>
            <a:r>
              <a:rPr lang="en-US" dirty="0" smtClean="0"/>
              <a:t>Is the information supported by evidence?</a:t>
            </a:r>
          </a:p>
          <a:p>
            <a:r>
              <a:rPr lang="en-US" dirty="0" smtClean="0"/>
              <a:t>Has the information been reviewed or refereed?</a:t>
            </a:r>
          </a:p>
          <a:p>
            <a:r>
              <a:rPr lang="en-US" dirty="0" smtClean="0"/>
              <a:t>Can you verify any of the information in another source or from personal knowledge?</a:t>
            </a:r>
          </a:p>
          <a:p>
            <a:r>
              <a:rPr lang="en-US" dirty="0" smtClean="0"/>
              <a:t>Does the language or tone seem unbiased and free of emotion?</a:t>
            </a:r>
          </a:p>
          <a:p>
            <a:r>
              <a:rPr lang="en-US" dirty="0" smtClean="0"/>
              <a:t>Are there spelling, grammar or typographical errors?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Accuracy: The reliability, truthfulness and correctness of the content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54119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What is the purpose of the information? Is it to inform, teach, sell, entertain or persuade?</a:t>
            </a:r>
          </a:p>
          <a:p>
            <a:pPr lvl="0"/>
            <a:r>
              <a:rPr lang="en-US" dirty="0" smtClean="0"/>
              <a:t>Do the authors/sponsors make their intentions or purpose clear?</a:t>
            </a:r>
          </a:p>
          <a:p>
            <a:pPr lvl="0"/>
            <a:r>
              <a:rPr lang="en-US" dirty="0" smtClean="0"/>
              <a:t>Is the information fact, opinion or propaganda?</a:t>
            </a:r>
          </a:p>
          <a:p>
            <a:pPr lvl="0"/>
            <a:r>
              <a:rPr lang="en-US" dirty="0" smtClean="0"/>
              <a:t>Does the point of view appear objective and impartial?</a:t>
            </a:r>
          </a:p>
          <a:p>
            <a:pPr lvl="0"/>
            <a:r>
              <a:rPr lang="en-US" dirty="0" smtClean="0"/>
              <a:t>Are there political, ideological, cultural, religious, institutional or personal biases?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Purpose: The reason the information exists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477446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rid">
  <a:themeElements>
    <a:clrScheme name="Grid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Grid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Grid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12</TotalTime>
  <Words>349</Words>
  <Application>Microsoft Office PowerPoint</Application>
  <PresentationFormat>On-screen Show (4:3)</PresentationFormat>
  <Paragraphs>38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Grid</vt:lpstr>
      <vt:lpstr>Evaluating Information: Applying the CRAAP Test</vt:lpstr>
      <vt:lpstr>Evaluation Criteria</vt:lpstr>
      <vt:lpstr>Currency: The timeliness of the information</vt:lpstr>
      <vt:lpstr>Relevance: The importance of the information for your needs</vt:lpstr>
      <vt:lpstr>Authority: The source of the information</vt:lpstr>
      <vt:lpstr>Accuracy: The reliability, truthfulness and correctness of the content</vt:lpstr>
      <vt:lpstr>Purpose: The reason the information exists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CRAAP Test</dc:title>
  <dc:creator>Fort Worth Country Day</dc:creator>
  <cp:lastModifiedBy>Fort Worth Country Day</cp:lastModifiedBy>
  <cp:revision>9</cp:revision>
  <dcterms:created xsi:type="dcterms:W3CDTF">2012-09-21T18:43:51Z</dcterms:created>
  <dcterms:modified xsi:type="dcterms:W3CDTF">2012-09-21T18:56:27Z</dcterms:modified>
</cp:coreProperties>
</file>